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</p:sldMasterIdLst>
  <p:sldIdLst>
    <p:sldId id="256" r:id="rId2"/>
    <p:sldId id="283" r:id="rId3"/>
    <p:sldId id="284" r:id="rId4"/>
    <p:sldId id="257" r:id="rId5"/>
    <p:sldId id="288" r:id="rId6"/>
    <p:sldId id="260" r:id="rId7"/>
    <p:sldId id="258" r:id="rId8"/>
    <p:sldId id="285" r:id="rId9"/>
    <p:sldId id="286" r:id="rId10"/>
    <p:sldId id="289" r:id="rId11"/>
    <p:sldId id="274" r:id="rId12"/>
    <p:sldId id="276" r:id="rId13"/>
    <p:sldId id="268" r:id="rId14"/>
    <p:sldId id="271" r:id="rId15"/>
    <p:sldId id="278" r:id="rId16"/>
    <p:sldId id="275" r:id="rId17"/>
    <p:sldId id="264" r:id="rId18"/>
    <p:sldId id="263" r:id="rId19"/>
    <p:sldId id="273" r:id="rId20"/>
    <p:sldId id="282" r:id="rId21"/>
    <p:sldId id="27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EAFAEE"/>
    <a:srgbClr val="008000"/>
    <a:srgbClr val="660033"/>
    <a:srgbClr val="FF3300"/>
    <a:srgbClr val="000066"/>
    <a:srgbClr val="2EC07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CF09C-2CAA-460B-B0A7-48E4EC79317B}" type="datetimeFigureOut">
              <a:rPr lang="ru-RU" smtClean="0"/>
              <a:pPr>
                <a:defRPr/>
              </a:pPr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735C7-1490-456E-B302-9B6BEA04576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52C858-C905-46A3-9CFC-DA4E472A1AF4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6C76C3-EE73-4597-8D0E-76C7F49B9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52C858-C905-46A3-9CFC-DA4E472A1AF4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6C76C3-EE73-4597-8D0E-76C7F49B9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DB71B9E-B217-4C8F-8DB2-DF4F82F016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41B51E-0D09-43A5-A176-B58E864DA3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52C858-C905-46A3-9CFC-DA4E472A1AF4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6C76C3-EE73-4597-8D0E-76C7F49B9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52C858-C905-46A3-9CFC-DA4E472A1AF4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6C76C3-EE73-4597-8D0E-76C7F49B9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FEDED-965C-4AD3-8DB9-13AD53D62C7E}" type="datetimeFigureOut">
              <a:rPr lang="ru-RU" smtClean="0"/>
              <a:pPr>
                <a:defRPr/>
              </a:pPr>
              <a:t>09.12.2021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5776D-7A79-4039-B683-D2C3877A901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52C858-C905-46A3-9CFC-DA4E472A1AF4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6C76C3-EE73-4597-8D0E-76C7F49B9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52C858-C905-46A3-9CFC-DA4E472A1AF4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6C76C3-EE73-4597-8D0E-76C7F49B9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6052C858-C905-46A3-9CFC-DA4E472A1AF4}" type="datetimeFigureOut">
              <a:rPr lang="ru-RU" smtClean="0"/>
              <a:pPr/>
              <a:t>09.12.2021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136C76C3-EE73-4597-8D0E-76C7F49B947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548680"/>
            <a:ext cx="7786743" cy="307183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anDown">
              <a:avLst>
                <a:gd name="adj" fmla="val 19247"/>
              </a:avLst>
            </a:prstTxWarp>
            <a:spAutoFit/>
          </a:bodyPr>
          <a:lstStyle/>
          <a:p>
            <a:pPr algn="ctr"/>
            <a:r>
              <a:rPr lang="ru-RU" sz="6600" b="1" cap="none" spc="0" dirty="0" smtClean="0">
                <a:ln w="28575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Конкурс знатоков</a:t>
            </a:r>
            <a:br>
              <a:rPr lang="ru-RU" sz="6600" b="1" cap="none" spc="0" dirty="0" smtClean="0">
                <a:ln w="28575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6600" b="1" cap="none" spc="0" dirty="0" smtClean="0">
                <a:ln w="28575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РУССКОГО ЯЗЫКА</a:t>
            </a:r>
          </a:p>
          <a:p>
            <a:pPr algn="ctr"/>
            <a:r>
              <a:rPr lang="ru-RU" sz="6600" b="1" dirty="0" smtClean="0">
                <a:ln w="28575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«Люби и знай русский язык»</a:t>
            </a:r>
            <a:endParaRPr lang="ru-RU" sz="6600" b="1" cap="none" spc="0" dirty="0">
              <a:ln w="28575">
                <a:solidFill>
                  <a:schemeClr val="accent6">
                    <a:lumMod val="75000"/>
                  </a:schemeClr>
                </a:solidFill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0072" y="4797152"/>
            <a:ext cx="3240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1-4 классы  </a:t>
            </a:r>
          </a:p>
          <a:p>
            <a:r>
              <a:rPr lang="ru-RU" sz="2800" dirty="0" smtClean="0"/>
              <a:t>30 ноября  2021г.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FDF59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03648" y="1916832"/>
            <a:ext cx="676875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Летит, летит по небу шар,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 небу шар летит.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знаем мы, что этот шар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 неба долетит.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043608" y="2780928"/>
            <a:ext cx="7358114" cy="2071702"/>
          </a:xfrm>
        </p:spPr>
        <p:txBody>
          <a:bodyPr>
            <a:prstTxWarp prst="textWave2">
              <a:avLst>
                <a:gd name="adj1" fmla="val 12500"/>
                <a:gd name="adj2" fmla="val -3932"/>
              </a:avLst>
            </a:prstTxWarp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270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«</a:t>
            </a:r>
            <a:r>
              <a:rPr lang="ru-RU" sz="6000" b="1" spc="50" dirty="0" smtClean="0">
                <a:ln w="1270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Дополни пословицу</a:t>
            </a:r>
            <a:r>
              <a:rPr lang="ru-RU" sz="6000" b="1" spc="50" dirty="0" smtClean="0">
                <a:ln w="1270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»</a:t>
            </a:r>
            <a:endParaRPr lang="ru-RU" sz="6000" b="1" spc="50" dirty="0">
              <a:ln w="12700">
                <a:solidFill>
                  <a:schemeClr val="tx1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620688"/>
            <a:ext cx="58166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400" b="1" i="1" spc="50" dirty="0" smtClean="0">
                <a:ln w="11430">
                  <a:solidFill>
                    <a:srgbClr val="FFC000"/>
                  </a:solidFill>
                </a:ln>
                <a:solidFill>
                  <a:srgbClr val="008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6 конкурс</a:t>
            </a:r>
            <a:endParaRPr lang="ru-RU" sz="8400" i="1" dirty="0">
              <a:ln w="11430">
                <a:solidFill>
                  <a:srgbClr val="FFC000"/>
                </a:solidFill>
              </a:ln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00166" y="274638"/>
            <a:ext cx="5786478" cy="1143000"/>
          </a:xfrm>
        </p:spPr>
        <p:txBody>
          <a:bodyPr/>
          <a:lstStyle/>
          <a:p>
            <a:r>
              <a:rPr lang="ru-RU" sz="8000" b="1" i="1" dirty="0" smtClean="0">
                <a:ln>
                  <a:solidFill>
                    <a:srgbClr val="FFC000"/>
                  </a:solidFill>
                </a:ln>
                <a:solidFill>
                  <a:srgbClr val="008000"/>
                </a:solidFill>
                <a:latin typeface="Comic Sans MS" pitchFamily="66" charset="0"/>
              </a:rPr>
              <a:t>7 конкурс</a:t>
            </a:r>
            <a:endParaRPr lang="ru-RU" sz="8000" b="1" i="1" dirty="0">
              <a:ln>
                <a:solidFill>
                  <a:srgbClr val="FFC000"/>
                </a:solidFill>
              </a:ln>
              <a:solidFill>
                <a:srgbClr val="00800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7297" y="2428868"/>
            <a:ext cx="2826416" cy="92333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«ОСЫ»</a:t>
            </a:r>
            <a:endParaRPr lang="ru-RU" sz="5400" b="1" spc="50" dirty="0">
              <a:ln w="11430">
                <a:solidFill>
                  <a:schemeClr val="tx1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57166"/>
            <a:ext cx="8501090" cy="592935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>
              <a:lnSpc>
                <a:spcPct val="200000"/>
              </a:lnSpc>
              <a:buNone/>
            </a:pPr>
            <a:r>
              <a:rPr lang="ru-RU" sz="3100" b="1" dirty="0" smtClean="0">
                <a:ln w="31550" cmpd="sng">
                  <a:solidFill>
                    <a:srgbClr val="8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     О С_ _А</a:t>
            </a:r>
            <a:r>
              <a:rPr lang="ru-RU" dirty="0" smtClean="0"/>
              <a:t>	  </a:t>
            </a:r>
            <a:r>
              <a:rPr lang="ru-RU" sz="3800" dirty="0" smtClean="0"/>
              <a:t>На этой осе в октябре позолота.</a:t>
            </a:r>
          </a:p>
          <a:p>
            <a:pPr>
              <a:lnSpc>
                <a:spcPct val="200000"/>
              </a:lnSpc>
              <a:buNone/>
            </a:pPr>
            <a:r>
              <a:rPr lang="ru-RU" sz="3100" b="1" dirty="0" smtClean="0">
                <a:ln w="31550" cmpd="sng">
                  <a:solidFill>
                    <a:srgbClr val="8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     О С_ _А</a:t>
            </a:r>
            <a:r>
              <a:rPr lang="ru-RU" dirty="0" smtClean="0"/>
              <a:t>	   </a:t>
            </a:r>
            <a:r>
              <a:rPr lang="ru-RU" sz="3800" dirty="0" smtClean="0"/>
              <a:t>А эта растет на лугу у болота</a:t>
            </a:r>
            <a:r>
              <a:rPr lang="ru-RU" dirty="0" smtClean="0"/>
              <a:t>.</a:t>
            </a:r>
          </a:p>
          <a:p>
            <a:pPr>
              <a:lnSpc>
                <a:spcPct val="200000"/>
              </a:lnSpc>
              <a:buNone/>
            </a:pPr>
            <a:r>
              <a:rPr lang="ru-RU" sz="3100" b="1" dirty="0" smtClean="0">
                <a:ln w="31550" cmpd="sng">
                  <a:solidFill>
                    <a:srgbClr val="8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     _ О С _ А</a:t>
            </a:r>
            <a:r>
              <a:rPr lang="ru-RU" dirty="0" smtClean="0"/>
              <a:t>	  </a:t>
            </a:r>
            <a:r>
              <a:rPr lang="ru-RU" sz="3800" dirty="0" smtClean="0"/>
              <a:t>С этой спит в колыбели малыш.</a:t>
            </a:r>
          </a:p>
          <a:p>
            <a:pPr>
              <a:lnSpc>
                <a:spcPct val="200000"/>
              </a:lnSpc>
              <a:buNone/>
            </a:pPr>
            <a:r>
              <a:rPr lang="ru-RU" sz="3100" b="1" dirty="0" smtClean="0">
                <a:ln w="31550" cmpd="sng">
                  <a:solidFill>
                    <a:srgbClr val="8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     _ О _ С_ _ _ _ А</a:t>
            </a:r>
            <a:r>
              <a:rPr lang="ru-RU" dirty="0" smtClean="0"/>
              <a:t>	</a:t>
            </a:r>
            <a:r>
              <a:rPr lang="ru-RU" sz="3800" dirty="0" smtClean="0"/>
              <a:t>А эта по классу крадется, как мышь.</a:t>
            </a:r>
          </a:p>
          <a:p>
            <a:pPr>
              <a:lnSpc>
                <a:spcPct val="200000"/>
              </a:lnSpc>
              <a:buNone/>
            </a:pPr>
            <a:r>
              <a:rPr lang="ru-RU" sz="3100" b="1" dirty="0" smtClean="0">
                <a:ln w="31550" cmpd="sng">
                  <a:solidFill>
                    <a:srgbClr val="8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     _ О С_ _ _А_ _</a:t>
            </a:r>
            <a:r>
              <a:rPr lang="ru-RU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	</a:t>
            </a:r>
            <a:r>
              <a:rPr lang="ru-RU" dirty="0" smtClean="0"/>
              <a:t>	</a:t>
            </a:r>
            <a:r>
              <a:rPr lang="ru-RU" sz="3800" dirty="0" smtClean="0"/>
              <a:t>Эта оса на луну улетает.</a:t>
            </a:r>
          </a:p>
          <a:p>
            <a:pPr>
              <a:lnSpc>
                <a:spcPct val="200000"/>
              </a:lnSpc>
              <a:buNone/>
            </a:pPr>
            <a:r>
              <a:rPr lang="ru-RU" sz="3800" b="1" dirty="0" smtClean="0">
                <a:ln w="31550" cmpd="sng">
                  <a:solidFill>
                    <a:srgbClr val="8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    </a:t>
            </a:r>
            <a:r>
              <a:rPr lang="ru-RU" sz="3100" b="1" dirty="0" smtClean="0">
                <a:ln w="31550" cmpd="sng">
                  <a:solidFill>
                    <a:srgbClr val="8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_ О С_ _ _ _ А</a:t>
            </a:r>
            <a:r>
              <a:rPr lang="ru-RU" dirty="0" smtClean="0"/>
              <a:t>	</a:t>
            </a:r>
            <a:r>
              <a:rPr lang="ru-RU" sz="3800" dirty="0" smtClean="0"/>
              <a:t>А эта на солнце худеет и тает.</a:t>
            </a:r>
          </a:p>
          <a:p>
            <a:endParaRPr lang="ru-RU" dirty="0"/>
          </a:p>
        </p:txBody>
      </p:sp>
      <p:sp>
        <p:nvSpPr>
          <p:cNvPr id="5" name="Управляющая кнопка: далее 4">
            <a:hlinkClick r:id="rId2" action="ppaction://hlinksldjump" highlightClick="1"/>
          </p:cNvPr>
          <p:cNvSpPr/>
          <p:nvPr/>
        </p:nvSpPr>
        <p:spPr>
          <a:xfrm>
            <a:off x="8429652" y="6215082"/>
            <a:ext cx="357190" cy="399474"/>
          </a:xfrm>
          <a:prstGeom prst="actionButtonForwardNex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66"/>
            <a:ext cx="8929718" cy="584043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>
              <a:lnSpc>
                <a:spcPct val="200000"/>
              </a:lnSpc>
            </a:pPr>
            <a:r>
              <a:rPr lang="ru-RU" b="1" dirty="0" smtClean="0">
                <a:ln w="31550" cmpd="sng">
                  <a:solidFill>
                    <a:srgbClr val="8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ОСИНА</a:t>
            </a:r>
            <a:r>
              <a:rPr lang="ru-RU" dirty="0" smtClean="0"/>
              <a:t>	  На этой осе в октябре позолота.</a:t>
            </a:r>
          </a:p>
          <a:p>
            <a:pPr>
              <a:lnSpc>
                <a:spcPct val="200000"/>
              </a:lnSpc>
            </a:pPr>
            <a:r>
              <a:rPr lang="ru-RU" b="1" dirty="0" smtClean="0">
                <a:ln w="31550" cmpd="sng">
                  <a:solidFill>
                    <a:srgbClr val="8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ОСОКА</a:t>
            </a:r>
            <a:r>
              <a:rPr lang="ru-RU" dirty="0" smtClean="0"/>
              <a:t>	   А эта растет на лугу у болота.</a:t>
            </a:r>
          </a:p>
          <a:p>
            <a:pPr>
              <a:lnSpc>
                <a:spcPct val="200000"/>
              </a:lnSpc>
            </a:pPr>
            <a:r>
              <a:rPr lang="ru-RU" b="1" dirty="0" smtClean="0">
                <a:ln w="31550" cmpd="sng">
                  <a:solidFill>
                    <a:srgbClr val="8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 ОС К А</a:t>
            </a:r>
            <a:r>
              <a:rPr lang="ru-RU" dirty="0" smtClean="0"/>
              <a:t>	     С этой спит в колыбели малыш.</a:t>
            </a:r>
          </a:p>
          <a:p>
            <a:pPr>
              <a:lnSpc>
                <a:spcPct val="200000"/>
              </a:lnSpc>
            </a:pPr>
            <a:r>
              <a:rPr lang="ru-RU" b="1" dirty="0" smtClean="0">
                <a:ln w="31550" cmpd="sng">
                  <a:solidFill>
                    <a:srgbClr val="8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 О ДСКАЗКА</a:t>
            </a:r>
            <a:r>
              <a:rPr lang="ru-RU" dirty="0" smtClean="0"/>
              <a:t>	А эта по классу крадется, как мышь.</a:t>
            </a:r>
          </a:p>
          <a:p>
            <a:pPr>
              <a:lnSpc>
                <a:spcPct val="200000"/>
              </a:lnSpc>
            </a:pPr>
            <a:r>
              <a:rPr lang="ru-RU" b="1" dirty="0" smtClean="0">
                <a:ln w="31550" cmpd="sng">
                  <a:solidFill>
                    <a:srgbClr val="8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 ОСМОНАВТ</a:t>
            </a:r>
            <a:r>
              <a:rPr lang="ru-RU" dirty="0" smtClean="0">
                <a:ln>
                  <a:solidFill>
                    <a:srgbClr val="800000"/>
                  </a:solidFill>
                </a:ln>
                <a:solidFill>
                  <a:srgbClr val="C00000"/>
                </a:solidFill>
              </a:rPr>
              <a:t> </a:t>
            </a:r>
            <a:r>
              <a:rPr lang="ru-RU" dirty="0" smtClean="0"/>
              <a:t>Эта оса на луну улетает.</a:t>
            </a:r>
          </a:p>
          <a:p>
            <a:pPr>
              <a:lnSpc>
                <a:spcPct val="200000"/>
              </a:lnSpc>
            </a:pPr>
            <a:r>
              <a:rPr lang="ru-RU" b="1" dirty="0" smtClean="0">
                <a:ln w="31550" cmpd="sng">
                  <a:solidFill>
                    <a:srgbClr val="80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СОСУЛЬКА</a:t>
            </a:r>
            <a:r>
              <a:rPr lang="ru-RU" dirty="0" smtClean="0"/>
              <a:t>	А эта на солнце худеет и тает.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286776" y="6286520"/>
            <a:ext cx="328068" cy="399498"/>
          </a:xfrm>
          <a:prstGeom prst="actionButtonForwardNex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28596" y="1357298"/>
            <a:ext cx="8229600" cy="3154362"/>
          </a:xfrm>
          <a:ln>
            <a:solidFill>
              <a:schemeClr val="tx1"/>
            </a:solidFill>
          </a:ln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800" b="1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8 конкурс </a:t>
            </a:r>
            <a:br>
              <a:rPr lang="ru-RU" sz="8800" b="1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8800" b="1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«Грамотей»</a:t>
            </a:r>
            <a:endParaRPr lang="ru-RU" sz="8800" b="1" spc="50" dirty="0">
              <a:ln w="11430">
                <a:solidFill>
                  <a:schemeClr val="tx1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285992"/>
            <a:ext cx="7429552" cy="1714512"/>
          </a:xfrm>
        </p:spPr>
        <p:txBody>
          <a:bodyPr>
            <a:prstTxWarp prst="textCanDown">
              <a:avLst>
                <a:gd name="adj" fmla="val 24953"/>
              </a:avLst>
            </a:prstTxWarp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28575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Стихоплёты</a:t>
            </a:r>
            <a:endParaRPr lang="ru-RU" b="1" spc="50" dirty="0">
              <a:ln w="28575">
                <a:solidFill>
                  <a:schemeClr val="tx1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764704"/>
            <a:ext cx="645080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b="1" cap="all" dirty="0" smtClean="0">
                <a:ln w="9000" cmpd="sng">
                  <a:solidFill>
                    <a:srgbClr val="FFC000"/>
                  </a:solidFill>
                  <a:prstDash val="solid"/>
                </a:ln>
                <a:solidFill>
                  <a:srgbClr val="0080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9</a:t>
            </a:r>
            <a:r>
              <a:rPr lang="ru-RU" sz="8000" b="1" cap="all" dirty="0" smtClean="0">
                <a:ln>
                  <a:solidFill>
                    <a:srgbClr val="FFC000"/>
                  </a:solidFill>
                </a:ln>
                <a:solidFill>
                  <a:srgbClr val="008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mic Sans MS" pitchFamily="66" charset="0"/>
              </a:rPr>
              <a:t> </a:t>
            </a:r>
            <a:r>
              <a:rPr lang="ru-RU" sz="8000" b="1" cap="all" dirty="0" smtClean="0">
                <a:ln w="9000" cmpd="sng">
                  <a:solidFill>
                    <a:srgbClr val="FFC000"/>
                  </a:solidFill>
                  <a:prstDash val="solid"/>
                </a:ln>
                <a:solidFill>
                  <a:srgbClr val="008000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конкурс </a:t>
            </a:r>
            <a:endParaRPr lang="ru-RU" sz="8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905">
                  <a:solidFill>
                    <a:schemeClr val="tx1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Закончи стихотворение</a:t>
            </a:r>
            <a:endParaRPr lang="ru-RU" b="1" dirty="0">
              <a:ln w="1905">
                <a:solidFill>
                  <a:schemeClr val="tx1"/>
                </a:solidFill>
              </a:ln>
              <a:solidFill>
                <a:srgbClr val="008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2483768" y="1340768"/>
            <a:ext cx="4354544" cy="395128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3200" dirty="0" smtClean="0"/>
              <a:t>В зоопарке бегемот проглотил ежа. </a:t>
            </a:r>
          </a:p>
          <a:p>
            <a:pPr>
              <a:spcBef>
                <a:spcPts val="0"/>
              </a:spcBef>
              <a:buNone/>
            </a:pPr>
            <a:r>
              <a:rPr lang="ru-RU" sz="3200" dirty="0" smtClean="0"/>
              <a:t>   И вот…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2143116"/>
            <a:ext cx="8001056" cy="2143140"/>
          </a:xfrm>
        </p:spPr>
        <p:txBody>
          <a:bodyPr>
            <a:prstTxWarp prst="textInflate">
              <a:avLst/>
            </a:prstTxWarp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7200" b="1" spc="50" dirty="0" smtClean="0">
                <a:ln w="12700">
                  <a:solidFill>
                    <a:srgbClr val="EAFAEE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Путаница</a:t>
            </a:r>
            <a:endParaRPr lang="ru-RU" sz="7200" b="1" spc="50" dirty="0">
              <a:ln w="12700">
                <a:solidFill>
                  <a:srgbClr val="EAFAEE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28926" y="642918"/>
            <a:ext cx="616226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0" b="1" i="1" dirty="0" smtClean="0">
                <a:ln w="1905">
                  <a:solidFill>
                    <a:srgbClr val="FFC000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10 конкурс </a:t>
            </a:r>
            <a:endParaRPr lang="ru-RU" sz="8000" i="1" dirty="0">
              <a:ln w="1905">
                <a:solidFill>
                  <a:srgbClr val="FFC000"/>
                </a:solidFill>
              </a:ln>
              <a:solidFill>
                <a:srgbClr val="008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55098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n w="1905">
                  <a:solidFill>
                    <a:schemeClr val="tx1"/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Разделите стихотворение Чуковского на предложения</a:t>
            </a:r>
            <a:endParaRPr lang="ru-RU" sz="2000" b="1" dirty="0">
              <a:ln w="1905">
                <a:solidFill>
                  <a:schemeClr val="tx1"/>
                </a:solidFill>
              </a:ln>
              <a:solidFill>
                <a:srgbClr val="008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764704"/>
            <a:ext cx="51125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реке там рыба на бугре</a:t>
            </a:r>
          </a:p>
          <a:p>
            <a:r>
              <a:rPr lang="ru-RU" sz="2400" dirty="0" smtClean="0"/>
              <a:t> мычит корова в конуре </a:t>
            </a:r>
          </a:p>
          <a:p>
            <a:r>
              <a:rPr lang="ru-RU" sz="2400" dirty="0" smtClean="0"/>
              <a:t>собака лает на заборе</a:t>
            </a:r>
          </a:p>
          <a:p>
            <a:r>
              <a:rPr lang="ru-RU" sz="2400" dirty="0" smtClean="0"/>
              <a:t> поет синичка в коридоре </a:t>
            </a:r>
          </a:p>
          <a:p>
            <a:r>
              <a:rPr lang="ru-RU" sz="2400" dirty="0" smtClean="0"/>
              <a:t>играют дети на стене </a:t>
            </a:r>
          </a:p>
          <a:p>
            <a:r>
              <a:rPr lang="ru-RU" sz="2400" dirty="0" smtClean="0"/>
              <a:t>висит картина на окне </a:t>
            </a:r>
          </a:p>
          <a:p>
            <a:r>
              <a:rPr lang="ru-RU" sz="2400" dirty="0" smtClean="0"/>
              <a:t>узоры инея в печурке </a:t>
            </a:r>
          </a:p>
          <a:p>
            <a:r>
              <a:rPr lang="ru-RU" sz="2400" dirty="0" smtClean="0"/>
              <a:t>горят дрова в руках девчурки </a:t>
            </a:r>
          </a:p>
          <a:p>
            <a:r>
              <a:rPr lang="ru-RU" sz="2400" dirty="0" smtClean="0"/>
              <a:t>нарядная там кукла в клетке ручной</a:t>
            </a:r>
          </a:p>
          <a:p>
            <a:r>
              <a:rPr lang="ru-RU" sz="2400" dirty="0" smtClean="0"/>
              <a:t> щегол поет салфетки</a:t>
            </a:r>
          </a:p>
          <a:p>
            <a:r>
              <a:rPr lang="ru-RU" sz="2400" dirty="0" smtClean="0"/>
              <a:t>там на столе лежат коньки</a:t>
            </a:r>
          </a:p>
          <a:p>
            <a:r>
              <a:rPr lang="ru-RU" sz="2400" dirty="0" smtClean="0"/>
              <a:t> к зиме готовят там очки</a:t>
            </a:r>
          </a:p>
          <a:p>
            <a:r>
              <a:rPr lang="ru-RU" sz="2400" dirty="0" smtClean="0"/>
              <a:t> лежат для бабушки тетрадки</a:t>
            </a:r>
          </a:p>
          <a:p>
            <a:r>
              <a:rPr lang="ru-RU" sz="2400" dirty="0" smtClean="0"/>
              <a:t> всегда содержатся в порядке.</a:t>
            </a:r>
            <a:endParaRPr lang="ru-RU" sz="2400" dirty="0"/>
          </a:p>
        </p:txBody>
      </p:sp>
      <p:sp>
        <p:nvSpPr>
          <p:cNvPr id="4" name="Управляющая кнопка: далее 3">
            <a:hlinkClick r:id="rId2" action="ppaction://hlinksldjump" highlightClick="1"/>
          </p:cNvPr>
          <p:cNvSpPr/>
          <p:nvPr/>
        </p:nvSpPr>
        <p:spPr>
          <a:xfrm>
            <a:off x="8429652" y="6357958"/>
            <a:ext cx="542350" cy="328036"/>
          </a:xfrm>
          <a:prstGeom prst="actionButtonForwardNex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1050121"/>
            <a:ext cx="4320480" cy="187743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85738" algn="l"/>
              </a:tabLs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	Команда – «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Умнички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»</a:t>
            </a:r>
            <a:endParaRPr lang="ru-RU" sz="2000" dirty="0" smtClean="0">
              <a:solidFill>
                <a:srgbClr val="FF0000"/>
              </a:solidFill>
              <a:latin typeface="Arial" pitchFamily="34" charset="0"/>
            </a:endParaRPr>
          </a:p>
          <a:p>
            <a:r>
              <a:rPr lang="ru-RU" sz="2400" dirty="0" smtClean="0"/>
              <a:t>Мы весёлые ребята,</a:t>
            </a:r>
          </a:p>
          <a:p>
            <a:r>
              <a:rPr lang="ru-RU" sz="2400" dirty="0" smtClean="0"/>
              <a:t>И не любим мы скучать.</a:t>
            </a:r>
          </a:p>
          <a:p>
            <a:r>
              <a:rPr lang="ru-RU" sz="2400" dirty="0" smtClean="0"/>
              <a:t>С удовольствием сегодня</a:t>
            </a:r>
          </a:p>
          <a:p>
            <a:r>
              <a:rPr lang="ru-RU" sz="2400" dirty="0" smtClean="0"/>
              <a:t>Будем в знатоков играть.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55776" y="1"/>
            <a:ext cx="40607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ln w="1905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Приветствие</a:t>
            </a:r>
            <a:r>
              <a:rPr lang="ru-RU" i="1" dirty="0" smtClean="0"/>
              <a:t> </a:t>
            </a:r>
            <a:endParaRPr lang="ru-RU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88024" y="1268760"/>
            <a:ext cx="4241062" cy="22775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85738" algn="l"/>
              </a:tabLs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	Команда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–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«Почемучки»</a:t>
            </a:r>
            <a:endParaRPr lang="ru-RU" sz="2000" dirty="0" smtClean="0">
              <a:solidFill>
                <a:srgbClr val="FF0000"/>
              </a:solidFill>
              <a:latin typeface="Arial" pitchFamily="34" charset="0"/>
            </a:endParaRPr>
          </a:p>
          <a:p>
            <a:r>
              <a:rPr lang="ru-RU" sz="2400" dirty="0" smtClean="0"/>
              <a:t>И соревнуясь с вами,</a:t>
            </a:r>
          </a:p>
          <a:p>
            <a:r>
              <a:rPr lang="ru-RU" sz="2400" dirty="0" smtClean="0"/>
              <a:t>Останемся друзьями.</a:t>
            </a:r>
          </a:p>
          <a:p>
            <a:r>
              <a:rPr lang="ru-RU" sz="2400" dirty="0" smtClean="0"/>
              <a:t>Пусть борьба кипит сильней,</a:t>
            </a:r>
          </a:p>
          <a:p>
            <a:r>
              <a:rPr lang="ru-RU" sz="2400" dirty="0" smtClean="0"/>
              <a:t>А наша дружба крепнет с ней.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85738" algn="l"/>
              </a:tabLst>
            </a:pPr>
            <a:endParaRPr lang="ru-RU" dirty="0" smtClean="0">
              <a:latin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91680" y="3645024"/>
            <a:ext cx="4320480" cy="224676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185738" algn="l"/>
              </a:tabLs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3	Команда – «Звёздочки»</a:t>
            </a:r>
            <a:endParaRPr lang="ru-RU" sz="2000" dirty="0" smtClean="0">
              <a:solidFill>
                <a:srgbClr val="FF0000"/>
              </a:solidFill>
              <a:latin typeface="Arial" pitchFamily="34" charset="0"/>
            </a:endParaRPr>
          </a:p>
          <a:p>
            <a:r>
              <a:rPr lang="ru-RU" sz="2400" dirty="0" smtClean="0"/>
              <a:t>Мы команда - хоть куда!</a:t>
            </a:r>
          </a:p>
          <a:p>
            <a:r>
              <a:rPr lang="ru-RU" sz="2400" dirty="0" smtClean="0"/>
              <a:t>Мы пришли сейчас сюда.</a:t>
            </a:r>
          </a:p>
          <a:p>
            <a:r>
              <a:rPr lang="ru-RU" sz="2400" dirty="0" smtClean="0"/>
              <a:t>Будем мы сейчас играть</a:t>
            </a:r>
          </a:p>
          <a:p>
            <a:r>
              <a:rPr lang="ru-RU" sz="2400" dirty="0" smtClean="0"/>
              <a:t>И как звёздочки блистать.</a:t>
            </a:r>
          </a:p>
          <a:p>
            <a:endParaRPr lang="ru-RU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55776" y="476672"/>
            <a:ext cx="571502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реке там рыба. На бугре</a:t>
            </a:r>
          </a:p>
          <a:p>
            <a:r>
              <a:rPr lang="ru-RU" sz="2400" dirty="0" smtClean="0"/>
              <a:t> мычит корова. В конуре </a:t>
            </a:r>
          </a:p>
          <a:p>
            <a:r>
              <a:rPr lang="ru-RU" sz="2400" dirty="0" smtClean="0"/>
              <a:t>собака лает. На заборе</a:t>
            </a:r>
          </a:p>
          <a:p>
            <a:r>
              <a:rPr lang="ru-RU" sz="2400" dirty="0" smtClean="0"/>
              <a:t> поет синичка. В коридоре </a:t>
            </a:r>
          </a:p>
          <a:p>
            <a:r>
              <a:rPr lang="ru-RU" sz="2400" dirty="0" smtClean="0"/>
              <a:t>играют дети. На стене </a:t>
            </a:r>
          </a:p>
          <a:p>
            <a:r>
              <a:rPr lang="ru-RU" sz="2400" dirty="0" smtClean="0"/>
              <a:t>висит картина. На окне </a:t>
            </a:r>
          </a:p>
          <a:p>
            <a:r>
              <a:rPr lang="ru-RU" sz="2400" dirty="0" smtClean="0"/>
              <a:t>узоры инея. В печурке </a:t>
            </a:r>
          </a:p>
          <a:p>
            <a:r>
              <a:rPr lang="ru-RU" sz="2400" dirty="0" smtClean="0"/>
              <a:t>горят дрова. В руках девчурки </a:t>
            </a:r>
          </a:p>
          <a:p>
            <a:r>
              <a:rPr lang="ru-RU" sz="2400" dirty="0" smtClean="0"/>
              <a:t>нарядная там кукла. В клетке ручной</a:t>
            </a:r>
          </a:p>
          <a:p>
            <a:r>
              <a:rPr lang="ru-RU" sz="2400" dirty="0" smtClean="0"/>
              <a:t> щегол поет. Салфетки</a:t>
            </a:r>
          </a:p>
          <a:p>
            <a:r>
              <a:rPr lang="ru-RU" sz="2400" dirty="0" smtClean="0"/>
              <a:t>там на столе лежат. Коньки</a:t>
            </a:r>
          </a:p>
          <a:p>
            <a:r>
              <a:rPr lang="ru-RU" sz="2400" dirty="0" smtClean="0"/>
              <a:t> к зиме готовят. Там очки</a:t>
            </a:r>
          </a:p>
          <a:p>
            <a:r>
              <a:rPr lang="ru-RU" sz="2400" dirty="0" smtClean="0"/>
              <a:t> лежат для бабушки. Тетрадки</a:t>
            </a:r>
          </a:p>
          <a:p>
            <a:r>
              <a:rPr lang="ru-RU" sz="2400" dirty="0" smtClean="0"/>
              <a:t> всегда содержатся в порядке.</a:t>
            </a:r>
            <a:endParaRPr lang="ru-RU" sz="2400" dirty="0"/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358214" y="6286520"/>
            <a:ext cx="399474" cy="378320"/>
          </a:xfrm>
          <a:prstGeom prst="actionButtonForwardNex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071678"/>
            <a:ext cx="8229600" cy="1868478"/>
          </a:xfrm>
        </p:spPr>
        <p:txBody>
          <a:bodyPr>
            <a:prstTxWarp prst="textStop">
              <a:avLst/>
            </a:prstTxWarp>
            <a:normAutofit/>
          </a:bodyPr>
          <a:lstStyle/>
          <a:p>
            <a:r>
              <a:rPr lang="ru-RU" sz="6000" b="1" dirty="0" smtClean="0">
                <a:ln w="1905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Молодцы</a:t>
            </a:r>
            <a:endParaRPr lang="ru-RU" sz="6000" b="1" dirty="0">
              <a:ln w="1905">
                <a:solidFill>
                  <a:schemeClr val="tx1"/>
                </a:solidFill>
              </a:ln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988840"/>
            <a:ext cx="6696744" cy="13234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dirty="0" smtClean="0"/>
              <a:t> </a:t>
            </a:r>
            <a:r>
              <a:rPr lang="ru-RU" sz="4000" b="1" dirty="0" smtClean="0"/>
              <a:t>Вам и слава, и почёт,</a:t>
            </a:r>
            <a:endParaRPr lang="ru-RU" sz="4000" dirty="0" smtClean="0"/>
          </a:p>
          <a:p>
            <a:r>
              <a:rPr lang="ru-RU" sz="4000" b="1" dirty="0" smtClean="0"/>
              <a:t>А мы любим точный счёт.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643174" y="642918"/>
            <a:ext cx="3929090" cy="1214446"/>
          </a:xfrm>
        </p:spPr>
        <p:txBody>
          <a:bodyPr>
            <a:prstTxWarp prst="textDeflate">
              <a:avLst>
                <a:gd name="adj" fmla="val 13504"/>
              </a:avLst>
            </a:prstTxWarp>
            <a:normAutofit/>
          </a:bodyPr>
          <a:lstStyle/>
          <a:p>
            <a:r>
              <a:rPr lang="ru-RU" sz="6000" b="1" dirty="0" smtClean="0">
                <a:ln w="28575">
                  <a:solidFill>
                    <a:srgbClr val="FFC000"/>
                  </a:solidFill>
                </a:ln>
                <a:solidFill>
                  <a:srgbClr val="008000"/>
                </a:solidFill>
                <a:latin typeface="Comic Sans MS" pitchFamily="66" charset="0"/>
              </a:rPr>
              <a:t>1 конкурс </a:t>
            </a:r>
            <a:endParaRPr lang="ru-RU" sz="6000" b="1" dirty="0">
              <a:ln w="28575">
                <a:solidFill>
                  <a:srgbClr val="FFC000"/>
                </a:solidFill>
              </a:ln>
              <a:solidFill>
                <a:srgbClr val="008000"/>
              </a:solidFill>
              <a:latin typeface="Cambr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5984" y="2500306"/>
            <a:ext cx="5742400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800" b="1" spc="50" dirty="0" smtClean="0">
                <a:ln w="381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Разминка </a:t>
            </a:r>
            <a:endParaRPr lang="ru-RU" sz="8800" b="1" spc="50" dirty="0"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714356"/>
            <a:ext cx="5500726" cy="1500198"/>
          </a:xfrm>
        </p:spPr>
        <p:txBody>
          <a:bodyPr>
            <a:prstTxWarp prst="textChevronInverted">
              <a:avLst/>
            </a:prstTxWarp>
          </a:bodyPr>
          <a:lstStyle/>
          <a:p>
            <a:r>
              <a:rPr lang="ru-RU" b="1" dirty="0" smtClean="0">
                <a:ln w="19050">
                  <a:solidFill>
                    <a:srgbClr val="FFC000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2конкурс </a:t>
            </a:r>
            <a:endParaRPr lang="ru-RU" b="1" dirty="0">
              <a:ln w="19050">
                <a:solidFill>
                  <a:srgbClr val="FFC000"/>
                </a:solidFill>
                <a:prstDash val="solid"/>
              </a:ln>
              <a:solidFill>
                <a:srgbClr val="008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2976" y="2571744"/>
            <a:ext cx="7572428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7200" b="1" spc="50" dirty="0" smtClean="0">
                <a:ln w="381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Слова-змейки  </a:t>
            </a:r>
            <a:endParaRPr lang="ru-RU" sz="7200" b="1" spc="50" dirty="0"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143108" y="571480"/>
            <a:ext cx="4572032" cy="1143008"/>
          </a:xfrm>
        </p:spPr>
        <p:txBody>
          <a:bodyPr>
            <a:prstTxWarp prst="textFadeRight">
              <a:avLst/>
            </a:prstTxWarp>
            <a:normAutofit/>
          </a:bodyPr>
          <a:lstStyle/>
          <a:p>
            <a:r>
              <a:rPr lang="ru-RU" sz="6600" b="1" dirty="0" smtClean="0">
                <a:ln w="19050">
                  <a:solidFill>
                    <a:srgbClr val="FFC000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3конкурс </a:t>
            </a:r>
            <a:endParaRPr lang="ru-RU" sz="6600" b="1" dirty="0">
              <a:ln w="19050">
                <a:solidFill>
                  <a:srgbClr val="FFC000"/>
                </a:solidFill>
                <a:prstDash val="solid"/>
              </a:ln>
              <a:solidFill>
                <a:srgbClr val="008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2357430"/>
            <a:ext cx="8215370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8000" b="1" spc="50" dirty="0" smtClean="0">
                <a:ln w="381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Ребусы   </a:t>
            </a:r>
            <a:endParaRPr lang="ru-RU" sz="8000" b="1" spc="50" dirty="0"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714356"/>
            <a:ext cx="5500726" cy="1500198"/>
          </a:xfrm>
        </p:spPr>
        <p:txBody>
          <a:bodyPr>
            <a:prstTxWarp prst="textChevronInverted">
              <a:avLst/>
            </a:prstTxWarp>
          </a:bodyPr>
          <a:lstStyle/>
          <a:p>
            <a:r>
              <a:rPr lang="ru-RU" b="1" dirty="0" smtClean="0">
                <a:ln w="19050">
                  <a:solidFill>
                    <a:srgbClr val="FFC000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4конкурс </a:t>
            </a:r>
            <a:endParaRPr lang="ru-RU" b="1" dirty="0">
              <a:ln w="19050">
                <a:solidFill>
                  <a:srgbClr val="FFC000"/>
                </a:solidFill>
                <a:prstDash val="solid"/>
              </a:ln>
              <a:solidFill>
                <a:srgbClr val="008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2976" y="2571744"/>
            <a:ext cx="7572428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000" b="1" spc="50" dirty="0" smtClean="0">
                <a:ln w="381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Живые слова  </a:t>
            </a:r>
            <a:endParaRPr lang="ru-RU" sz="8000" b="1" spc="50" dirty="0"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714356"/>
            <a:ext cx="5500726" cy="1500198"/>
          </a:xfrm>
        </p:spPr>
        <p:txBody>
          <a:bodyPr>
            <a:prstTxWarp prst="textChevronInverted">
              <a:avLst/>
            </a:prstTxWarp>
          </a:bodyPr>
          <a:lstStyle/>
          <a:p>
            <a:r>
              <a:rPr lang="ru-RU" b="1" dirty="0" smtClean="0">
                <a:ln w="19050">
                  <a:solidFill>
                    <a:srgbClr val="FFC000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5конкурс </a:t>
            </a:r>
            <a:endParaRPr lang="ru-RU" b="1" dirty="0">
              <a:ln w="19050">
                <a:solidFill>
                  <a:srgbClr val="FFC000"/>
                </a:solidFill>
                <a:prstDash val="solid"/>
              </a:ln>
              <a:solidFill>
                <a:srgbClr val="008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2976" y="2571744"/>
            <a:ext cx="7572428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7200" b="1" spc="50" dirty="0" smtClean="0">
                <a:ln w="381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Найди ошибку  </a:t>
            </a:r>
            <a:endParaRPr lang="ru-RU" sz="7200" b="1" spc="50" dirty="0"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75048" y="1052736"/>
            <a:ext cx="856895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Жыла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44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саду </a:t>
            </a:r>
            <a:r>
              <a:rPr kumimoji="0" lang="ru-RU" sz="44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пивунья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ru-RU" sz="44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Ана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была </a:t>
            </a:r>
            <a:r>
              <a:rPr kumimoji="0" lang="ru-RU" sz="44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жолтенькая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на </a:t>
            </a:r>
            <a:r>
              <a:rPr kumimoji="0" lang="ru-RU" sz="44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галофке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хохолок.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Славный был </a:t>
            </a:r>
            <a:r>
              <a:rPr kumimoji="0" lang="ru-RU" sz="44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униёгалосок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 </a:t>
            </a:r>
            <a:r>
              <a:rPr kumimoji="0" lang="ru-RU" sz="44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скорапивунья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за зналась и по теряла </a:t>
            </a:r>
            <a:r>
              <a:rPr kumimoji="0" lang="ru-RU" sz="4400" b="0" i="0" u="none" strike="noStrike" cap="none" normalizeH="0" baseline="0" dirty="0" err="1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голас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кола">
  <a:themeElements>
    <a:clrScheme name="Другая 1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4D160F"/>
      </a:hlink>
      <a:folHlink>
        <a:srgbClr val="96A9A9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</Template>
  <TotalTime>865</TotalTime>
  <Words>263</Words>
  <Application>Microsoft Office PowerPoint</Application>
  <PresentationFormat>Экран (4:3)</PresentationFormat>
  <Paragraphs>93</Paragraphs>
  <Slides>21</Slides>
  <Notes>0</Notes>
  <HiddenSlides>2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Школа</vt:lpstr>
      <vt:lpstr>Слайд 1</vt:lpstr>
      <vt:lpstr>Слайд 2</vt:lpstr>
      <vt:lpstr>Слайд 3</vt:lpstr>
      <vt:lpstr>1 конкурс </vt:lpstr>
      <vt:lpstr>2конкурс </vt:lpstr>
      <vt:lpstr>3конкурс </vt:lpstr>
      <vt:lpstr>4конкурс </vt:lpstr>
      <vt:lpstr>5конкурс </vt:lpstr>
      <vt:lpstr>Слайд 9</vt:lpstr>
      <vt:lpstr>Слайд 10</vt:lpstr>
      <vt:lpstr>«Дополни пословицу»</vt:lpstr>
      <vt:lpstr>7 конкурс</vt:lpstr>
      <vt:lpstr>Слайд 13</vt:lpstr>
      <vt:lpstr>Слайд 14</vt:lpstr>
      <vt:lpstr>8 конкурс  «Грамотей»</vt:lpstr>
      <vt:lpstr>Стихоплёты</vt:lpstr>
      <vt:lpstr>Закончи стихотворение</vt:lpstr>
      <vt:lpstr>Путаница</vt:lpstr>
      <vt:lpstr>Разделите стихотворение Чуковского на предложения</vt:lpstr>
      <vt:lpstr>Слайд 20</vt:lpstr>
      <vt:lpstr>Молодцы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Перетягина А.В.</dc:creator>
  <cp:lastModifiedBy>Перетягина А.В.</cp:lastModifiedBy>
  <cp:revision>114</cp:revision>
  <dcterms:modified xsi:type="dcterms:W3CDTF">2021-12-09T15:11:14Z</dcterms:modified>
</cp:coreProperties>
</file>