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69" r:id="rId4"/>
    <p:sldId id="266" r:id="rId5"/>
    <p:sldId id="257" r:id="rId6"/>
    <p:sldId id="258" r:id="rId7"/>
    <p:sldId id="260" r:id="rId8"/>
    <p:sldId id="259" r:id="rId9"/>
    <p:sldId id="263" r:id="rId10"/>
    <p:sldId id="264" r:id="rId11"/>
  </p:sldIdLst>
  <p:sldSz cx="12192000" cy="6858000"/>
  <p:notesSz cx="6881813" cy="97107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21" autoAdjust="0"/>
    <p:restoredTop sz="94660"/>
  </p:normalViewPr>
  <p:slideViewPr>
    <p:cSldViewPr snapToGrid="0">
      <p:cViewPr varScale="1">
        <p:scale>
          <a:sx n="81" d="100"/>
          <a:sy n="81" d="100"/>
        </p:scale>
        <p:origin x="-78" y="-5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5AD0B-1FA0-41B5-BF9D-86F652D23344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4B33D-2852-4D80-86FA-09A038B966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447456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5AD0B-1FA0-41B5-BF9D-86F652D23344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4B33D-2852-4D80-86FA-09A038B966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360006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5AD0B-1FA0-41B5-BF9D-86F652D23344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4B33D-2852-4D80-86FA-09A038B966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45230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5AD0B-1FA0-41B5-BF9D-86F652D23344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4B33D-2852-4D80-86FA-09A038B966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64086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5AD0B-1FA0-41B5-BF9D-86F652D23344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4B33D-2852-4D80-86FA-09A038B966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311470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5AD0B-1FA0-41B5-BF9D-86F652D23344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4B33D-2852-4D80-86FA-09A038B966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97991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5AD0B-1FA0-41B5-BF9D-86F652D23344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4B33D-2852-4D80-86FA-09A038B966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474475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5AD0B-1FA0-41B5-BF9D-86F652D23344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4B33D-2852-4D80-86FA-09A038B966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025973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5AD0B-1FA0-41B5-BF9D-86F652D23344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4B33D-2852-4D80-86FA-09A038B966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631883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5AD0B-1FA0-41B5-BF9D-86F652D23344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4B33D-2852-4D80-86FA-09A038B966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01379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5AD0B-1FA0-41B5-BF9D-86F652D23344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4B33D-2852-4D80-86FA-09A038B966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75646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B5AD0B-1FA0-41B5-BF9D-86F652D23344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B4B33D-2852-4D80-86FA-09A038B966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93466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916615" y="1134086"/>
            <a:ext cx="4853354" cy="1632560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latin typeface="Arial Black" pitchFamily="34" charset="0"/>
                <a:cs typeface="Aharoni" pitchFamily="2" charset="-79"/>
              </a:rPr>
              <a:t>Проект </a:t>
            </a:r>
            <a:r>
              <a:rPr lang="ru-RU" sz="3600" b="1" dirty="0" smtClean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/>
            </a:r>
            <a:br>
              <a:rPr lang="ru-RU" sz="3600" b="1" dirty="0" smtClean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</a:br>
            <a:r>
              <a:rPr lang="ru-RU" sz="3600" b="1" dirty="0" smtClean="0">
                <a:solidFill>
                  <a:srgbClr val="7030A0"/>
                </a:solidFill>
                <a:latin typeface="Arial Black" pitchFamily="34" charset="0"/>
                <a:cs typeface="Aharoni" pitchFamily="2" charset="-79"/>
              </a:rPr>
              <a:t>«Семь чудес» Архангельской области</a:t>
            </a:r>
            <a:endParaRPr lang="ru-RU" sz="3600" b="1" dirty="0">
              <a:solidFill>
                <a:srgbClr val="7030A0"/>
              </a:solidFill>
              <a:latin typeface="Arial Black" pitchFamily="34" charset="0"/>
              <a:cs typeface="Aharoni" pitchFamily="2" charset="-79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604837" y="3396734"/>
            <a:ext cx="3225563" cy="1631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/>
              <a:t>Выполнил: Волков Петр, </a:t>
            </a:r>
          </a:p>
          <a:p>
            <a:r>
              <a:rPr lang="ru-RU" sz="2000" b="1" dirty="0" smtClean="0"/>
              <a:t>обучающийся 8 класса</a:t>
            </a:r>
          </a:p>
          <a:p>
            <a:endParaRPr lang="ru-RU" sz="2000" b="1" dirty="0" smtClean="0"/>
          </a:p>
          <a:p>
            <a:r>
              <a:rPr lang="ru-RU" sz="2000" b="1" dirty="0" smtClean="0"/>
              <a:t>Руководитель: Перетягина </a:t>
            </a:r>
          </a:p>
          <a:p>
            <a:r>
              <a:rPr lang="ru-RU" sz="2000" b="1" dirty="0" smtClean="0"/>
              <a:t>Алла Владимировна</a:t>
            </a:r>
            <a:endParaRPr lang="ru-RU" sz="20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2338" y="644769"/>
            <a:ext cx="6018989" cy="56617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328664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80646" y="927688"/>
            <a:ext cx="11031415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Цель проекта: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познакомиться с основными объектами нашего края, которые отнесены к чудесам Архангельской области.</a:t>
            </a:r>
          </a:p>
          <a:p>
            <a:pPr marL="0" marR="0" lvl="0" indent="539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539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Задачи проекта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539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узнать, какие объекты отнесены к чудесам Архангельской области;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539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выяснить, где находятся эти объекты;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539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узнать особенности всех чудес Архангельской области;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539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создать презентацию;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539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разработать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постер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для младших школьников.</a:t>
            </a:r>
          </a:p>
          <a:p>
            <a:pPr marL="0" marR="0" lvl="0" indent="539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ru-RU" sz="24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539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Конечный продукт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презентация, 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постер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«Семь чудес Архангельской области».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70157" y="246185"/>
            <a:ext cx="530381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B050"/>
                </a:solidFill>
              </a:rPr>
              <a:t>Архангельск – столица Поморья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04609" y="203325"/>
            <a:ext cx="4259144" cy="283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7399" y="4278921"/>
            <a:ext cx="1856939" cy="2321173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7373815" y="2977661"/>
            <a:ext cx="481818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/>
              <a:t>Расположен на обоих берегах Северной Двины и островах дельты в 30-35 км от места впадения реки в Белое море. Основан по указу Ивана Грозного в 1584 году вблизи Михайло-Архангельского монастыря (отсюда название города).</a:t>
            </a:r>
          </a:p>
        </p:txBody>
      </p:sp>
      <p:pic>
        <p:nvPicPr>
          <p:cNvPr id="1026" name="Picture 2" descr="C:\Users\User\Desktop\Арх-ск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3772" y="773723"/>
            <a:ext cx="6550784" cy="4888523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10" name="Прямоугольник 9"/>
          <p:cNvSpPr/>
          <p:nvPr/>
        </p:nvSpPr>
        <p:spPr>
          <a:xfrm>
            <a:off x="339968" y="804318"/>
            <a:ext cx="5943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В 2019 году Архангельску исполнилось   435 лет.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28244" y="5747101"/>
            <a:ext cx="660009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rgbClr val="002060"/>
                </a:solidFill>
              </a:rPr>
              <a:t>В 1984 году город награждён орденом Ленина. 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В 2009 году присвоено почётное звание Российской Федерации «Город воинской славы».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1027" name="Picture 3" descr="C:\Users\User\Desktop\птица щепная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9287017">
            <a:off x="6585865" y="0"/>
            <a:ext cx="1010689" cy="907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C:\Users\User\Desktop\Сафу Лом..jpg"/>
          <p:cNvPicPr>
            <a:picLocks noGrp="1" noChangeAspect="1" noChangeArrowheads="1"/>
          </p:cNvPicPr>
          <p:nvPr>
            <p:ph idx="1"/>
          </p:nvPr>
        </p:nvPicPr>
        <p:blipFill>
          <a:blip r:embed="rId6" cstate="print"/>
          <a:srcRect l="23764" r="2919" b="1322"/>
          <a:stretch>
            <a:fillRect/>
          </a:stretch>
        </p:blipFill>
        <p:spPr bwMode="auto">
          <a:xfrm>
            <a:off x="9373725" y="4310918"/>
            <a:ext cx="2536921" cy="22774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6666"/>
          <a:stretch/>
        </p:blipFill>
        <p:spPr>
          <a:xfrm>
            <a:off x="304800" y="937846"/>
            <a:ext cx="7187297" cy="4536831"/>
          </a:xfrm>
          <a:prstGeom prst="rect">
            <a:avLst/>
          </a:prstGeom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252046" y="142387"/>
            <a:ext cx="3979985" cy="7368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Arial Black" pitchFamily="34" charset="0"/>
                <a:ea typeface="+mj-ea"/>
                <a:cs typeface="+mj-cs"/>
              </a:rPr>
              <a:t>Белое море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Arial Black" pitchFamily="34" charset="0"/>
              <a:ea typeface="+mj-ea"/>
              <a:cs typeface="+mj-cs"/>
            </a:endParaRPr>
          </a:p>
        </p:txBody>
      </p:sp>
      <p:sp>
        <p:nvSpPr>
          <p:cNvPr id="9" name="Объект 2"/>
          <p:cNvSpPr txBox="1">
            <a:spLocks/>
          </p:cNvSpPr>
          <p:nvPr/>
        </p:nvSpPr>
        <p:spPr>
          <a:xfrm>
            <a:off x="392725" y="967994"/>
            <a:ext cx="5843954" cy="602899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</a:t>
            </a:r>
            <a:r>
              <a:rPr kumimoji="0" lang="ru-RU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+mn-ea"/>
                <a:cs typeface="+mn-cs"/>
              </a:rPr>
              <a:t>Бе́лое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+mn-ea"/>
                <a:cs typeface="+mn-cs"/>
              </a:rPr>
              <a:t> </a:t>
            </a:r>
            <a:r>
              <a:rPr kumimoji="0" lang="ru-RU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+mn-ea"/>
                <a:cs typeface="+mn-cs"/>
              </a:rPr>
              <a:t>мо́ре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+mn-ea"/>
                <a:cs typeface="+mn-cs"/>
              </a:rPr>
              <a:t> — </a:t>
            </a:r>
            <a:r>
              <a:rPr lang="ru-RU" sz="2400" b="1" dirty="0" smtClean="0">
                <a:solidFill>
                  <a:schemeClr val="bg1"/>
                </a:solidFill>
              </a:rPr>
              <a:t>самое маленькое море, омывающее нашу страну.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+mn-ea"/>
                <a:cs typeface="+mn-cs"/>
              </a:rPr>
              <a:t> </a:t>
            </a:r>
            <a:r>
              <a:rPr lang="ru-RU" sz="2400" b="1" dirty="0" smtClean="0">
                <a:solidFill>
                  <a:schemeClr val="bg1"/>
                </a:solidFill>
              </a:rPr>
              <a:t>Раньше его называли Студеное. </a:t>
            </a:r>
            <a:endParaRPr kumimoji="0" lang="ru-RU" sz="2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93077" y="5757427"/>
            <a:ext cx="72683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В скандинавской мифологии Белое море известно под названием  «</a:t>
            </a:r>
            <a:r>
              <a:rPr lang="ru-RU" b="1" dirty="0" err="1" smtClean="0"/>
              <a:t>Гандвик</a:t>
            </a:r>
            <a:r>
              <a:rPr lang="ru-RU" b="1" dirty="0" smtClean="0"/>
              <a:t>»; также известно как «Залив змей» из-за изогнутой береговой линии.  </a:t>
            </a:r>
            <a:endParaRPr lang="ru-RU" b="1" dirty="0"/>
          </a:p>
        </p:txBody>
      </p:sp>
      <p:pic>
        <p:nvPicPr>
          <p:cNvPr id="2050" name="Picture 2" descr="C:\Users\User\Desktop\Белое море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65064" y="281354"/>
            <a:ext cx="3791886" cy="2531084"/>
          </a:xfrm>
          <a:prstGeom prst="rect">
            <a:avLst/>
          </a:prstGeom>
          <a:noFill/>
        </p:spPr>
      </p:pic>
      <p:pic>
        <p:nvPicPr>
          <p:cNvPr id="2051" name="Picture 3" descr="C:\Users\User\Desktop\Белое море 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55256" y="3927231"/>
            <a:ext cx="3902283" cy="2602523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8053753" y="2793666"/>
            <a:ext cx="377483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Белое море можно посетить</a:t>
            </a:r>
          </a:p>
          <a:p>
            <a:pPr algn="ctr"/>
            <a:r>
              <a:rPr lang="ru-RU" b="1" dirty="0" smtClean="0"/>
              <a:t>в Северодвинске (остров </a:t>
            </a:r>
            <a:r>
              <a:rPr lang="ru-RU" b="1" dirty="0" err="1" smtClean="0"/>
              <a:t>Ягры</a:t>
            </a:r>
            <a:r>
              <a:rPr lang="ru-RU" b="1" dirty="0" smtClean="0"/>
              <a:t>),</a:t>
            </a:r>
          </a:p>
          <a:p>
            <a:pPr algn="ctr"/>
            <a:r>
              <a:rPr lang="ru-RU" b="1" dirty="0" smtClean="0"/>
              <a:t>у города Онега (остров Кий)</a:t>
            </a:r>
          </a:p>
          <a:p>
            <a:pPr algn="ctr"/>
            <a:r>
              <a:rPr lang="ru-RU" b="1" dirty="0" smtClean="0"/>
              <a:t>и на Соловках!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517039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140677"/>
            <a:ext cx="10896601" cy="937845"/>
          </a:xfrm>
        </p:spPr>
        <p:txBody>
          <a:bodyPr>
            <a:normAutofit fontScale="90000"/>
          </a:bodyPr>
          <a:lstStyle/>
          <a:p>
            <a:r>
              <a:rPr lang="ru-RU" sz="3200" dirty="0" smtClean="0">
                <a:solidFill>
                  <a:srgbClr val="7030A0"/>
                </a:solidFill>
                <a:latin typeface="Arial Black" pitchFamily="34" charset="0"/>
              </a:rPr>
              <a:t>Соловецкий  архипелаг (Соловки) в Белом море  </a:t>
            </a:r>
            <a:r>
              <a:rPr lang="ru-RU" dirty="0" smtClean="0">
                <a:solidFill>
                  <a:srgbClr val="7030A0"/>
                </a:solidFill>
              </a:rPr>
              <a:t/>
            </a:r>
            <a:br>
              <a:rPr lang="ru-RU" dirty="0" smtClean="0">
                <a:solidFill>
                  <a:srgbClr val="7030A0"/>
                </a:solidFill>
              </a:rPr>
            </a:b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4769" y="676763"/>
            <a:ext cx="11336216" cy="1081699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- жемчужина Архангельской области, самая посещаемая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достопримечательность области.</a:t>
            </a: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Комплекс памятников Соловецкого монастыря включен в Список  всемирного наследия ЮНЕСКО.</a:t>
            </a: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50 000 туристов в год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00682" y="2256326"/>
            <a:ext cx="4998241" cy="33355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C:\Users\User\Desktop\solovechkii-monasti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4996" y="1956656"/>
            <a:ext cx="6329491" cy="37524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526040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5847" y="187569"/>
            <a:ext cx="5509845" cy="1137139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7030A0"/>
                </a:solidFill>
                <a:latin typeface="Arial Black" pitchFamily="34" charset="0"/>
              </a:rPr>
              <a:t>Музей </a:t>
            </a:r>
            <a:br>
              <a:rPr lang="ru-RU" sz="3200" b="1" dirty="0" smtClean="0">
                <a:solidFill>
                  <a:srgbClr val="7030A0"/>
                </a:solidFill>
                <a:latin typeface="Arial Black" pitchFamily="34" charset="0"/>
              </a:rPr>
            </a:br>
            <a:r>
              <a:rPr lang="ru-RU" sz="3200" b="1" dirty="0" smtClean="0">
                <a:solidFill>
                  <a:srgbClr val="7030A0"/>
                </a:solidFill>
                <a:latin typeface="Arial Black" pitchFamily="34" charset="0"/>
              </a:rPr>
              <a:t>«Малые </a:t>
            </a:r>
            <a:r>
              <a:rPr lang="ru-RU" sz="3200" b="1" dirty="0" err="1" smtClean="0">
                <a:solidFill>
                  <a:srgbClr val="7030A0"/>
                </a:solidFill>
                <a:latin typeface="Arial Black" pitchFamily="34" charset="0"/>
              </a:rPr>
              <a:t>Корелы</a:t>
            </a:r>
            <a:r>
              <a:rPr lang="ru-RU" sz="3200" b="1" dirty="0" smtClean="0">
                <a:solidFill>
                  <a:srgbClr val="7030A0"/>
                </a:solidFill>
                <a:latin typeface="Arial Black" pitchFamily="34" charset="0"/>
              </a:rPr>
              <a:t>»</a:t>
            </a:r>
            <a:endParaRPr lang="ru-RU" sz="3600" b="1" dirty="0">
              <a:solidFill>
                <a:srgbClr val="7030A0"/>
              </a:solidFill>
              <a:latin typeface="Arial Black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89785" y="326029"/>
            <a:ext cx="5509846" cy="2721972"/>
          </a:xfrm>
        </p:spPr>
        <p:txBody>
          <a:bodyPr>
            <a:normAutofit fontScale="92500" lnSpcReduction="10000"/>
          </a:bodyPr>
          <a:lstStyle/>
          <a:p>
            <a:pPr>
              <a:spcAft>
                <a:spcPts val="600"/>
              </a:spcAft>
              <a:buNone/>
            </a:pPr>
            <a:r>
              <a:rPr lang="ru-RU" dirty="0" smtClean="0"/>
              <a:t> </a:t>
            </a:r>
            <a:r>
              <a:rPr lang="ru-RU" sz="3400" dirty="0" smtClean="0"/>
              <a:t>  </a:t>
            </a:r>
            <a:r>
              <a:rPr lang="ru-RU" sz="3400" b="1" dirty="0" smtClean="0">
                <a:solidFill>
                  <a:srgbClr val="7030A0"/>
                </a:solidFill>
              </a:rPr>
              <a:t>      </a:t>
            </a:r>
            <a:r>
              <a:rPr lang="ru-RU" sz="3400" dirty="0" smtClean="0"/>
              <a:t> </a:t>
            </a:r>
            <a:r>
              <a:rPr lang="ru-RU" dirty="0" smtClean="0"/>
              <a:t>В 25 км от Архангельска, на территории около 140 га сосредоточено </a:t>
            </a:r>
            <a:r>
              <a:rPr lang="ru-RU" b="1" dirty="0" smtClean="0"/>
              <a:t>более 120 самых разноплановых строений </a:t>
            </a:r>
            <a:r>
              <a:rPr lang="ru-RU" dirty="0" smtClean="0"/>
              <a:t>— церквей, часовен, колоколен, крестьянских усадеб, мельниц, амбаров, построенных в XVI — начале XX вв.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54" y="1301261"/>
            <a:ext cx="5443903" cy="416169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4476" b="8571"/>
          <a:stretch/>
        </p:blipFill>
        <p:spPr>
          <a:xfrm>
            <a:off x="6037385" y="3083204"/>
            <a:ext cx="5967045" cy="3424802"/>
          </a:xfrm>
          <a:prstGeom prst="rect">
            <a:avLst/>
          </a:prstGeom>
        </p:spPr>
      </p:pic>
      <p:sp>
        <p:nvSpPr>
          <p:cNvPr id="8" name="Объект 2"/>
          <p:cNvSpPr txBox="1">
            <a:spLocks/>
          </p:cNvSpPr>
          <p:nvPr/>
        </p:nvSpPr>
        <p:spPr>
          <a:xfrm>
            <a:off x="175846" y="5590799"/>
            <a:ext cx="5591909" cy="1443048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3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</a:t>
            </a:r>
            <a:r>
              <a:rPr kumimoji="0" lang="ru-RU" sz="3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Э</a:t>
            </a:r>
            <a:r>
              <a:rPr kumimoji="0" lang="ru-RU" sz="3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то уникальное собрание памятников деревянного зодчества под открытым небом. Крупнейший в России музей  деревянного зодчества.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3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93284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599" y="0"/>
            <a:ext cx="5187462" cy="1135429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00B050"/>
                </a:solidFill>
                <a:latin typeface="Arial Black" pitchFamily="34" charset="0"/>
              </a:rPr>
              <a:t>Село  Ломоносово</a:t>
            </a:r>
            <a:endParaRPr lang="ru-RU" sz="3600" b="1" dirty="0">
              <a:solidFill>
                <a:srgbClr val="00B050"/>
              </a:solidFill>
              <a:latin typeface="Arial Black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50121" y="6201508"/>
            <a:ext cx="8405447" cy="65649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1800" dirty="0" smtClean="0"/>
              <a:t>    </a:t>
            </a:r>
            <a:r>
              <a:rPr lang="ru-RU" sz="1800" b="1" dirty="0" smtClean="0">
                <a:solidFill>
                  <a:srgbClr val="002060"/>
                </a:solidFill>
              </a:rPr>
              <a:t>Ломоносово — село в Холмогорском районе Архангельской области,            родина  великого  ученого Михаила Васильевича  Ломоносова.</a:t>
            </a:r>
            <a:endParaRPr lang="ru-RU" sz="1800" b="1" dirty="0">
              <a:solidFill>
                <a:srgbClr val="00206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t="9852" r="4319"/>
          <a:stretch>
            <a:fillRect/>
          </a:stretch>
        </p:blipFill>
        <p:spPr bwMode="auto">
          <a:xfrm>
            <a:off x="8880465" y="3259016"/>
            <a:ext cx="2233010" cy="281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3077" y="1073393"/>
            <a:ext cx="3026751" cy="4039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257908" y="5372743"/>
            <a:ext cx="297766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В 2021 году исполнилось </a:t>
            </a:r>
            <a:r>
              <a:rPr lang="ru-RU" b="1" dirty="0" smtClean="0">
                <a:solidFill>
                  <a:srgbClr val="C00000"/>
                </a:solidFill>
              </a:rPr>
              <a:t>310 лет  </a:t>
            </a:r>
            <a:r>
              <a:rPr lang="ru-RU" b="1" dirty="0" smtClean="0"/>
              <a:t>со дня рождения  М.В.Ломоносова.</a:t>
            </a:r>
            <a:endParaRPr lang="ru-RU" dirty="0"/>
          </a:p>
        </p:txBody>
      </p:sp>
      <p:pic>
        <p:nvPicPr>
          <p:cNvPr id="3076" name="Picture 4" descr="C:\Users\User\Desktop\f862b71326b1f17ec02be7226625675d(1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52090" y="3380397"/>
            <a:ext cx="4243756" cy="2648571"/>
          </a:xfrm>
          <a:prstGeom prst="rect">
            <a:avLst/>
          </a:prstGeom>
          <a:noFill/>
        </p:spPr>
      </p:pic>
      <p:pic>
        <p:nvPicPr>
          <p:cNvPr id="3077" name="Picture 5" descr="C:\Users\User\Desktop\original.jpg"/>
          <p:cNvPicPr>
            <a:picLocks noChangeAspect="1" noChangeArrowheads="1"/>
          </p:cNvPicPr>
          <p:nvPr/>
        </p:nvPicPr>
        <p:blipFill>
          <a:blip r:embed="rId5" cstate="print"/>
          <a:srcRect l="422" t="12940" r="34107" b="12799"/>
          <a:stretch>
            <a:fillRect/>
          </a:stretch>
        </p:blipFill>
        <p:spPr bwMode="auto">
          <a:xfrm>
            <a:off x="8147543" y="251856"/>
            <a:ext cx="3821721" cy="2889929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3575536" y="5685693"/>
            <a:ext cx="31652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FF00"/>
                </a:solidFill>
              </a:rPr>
              <a:t>Музей М.В.Ломоносова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100646" y="293075"/>
            <a:ext cx="23680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7030A0"/>
                </a:solidFill>
              </a:rPr>
              <a:t> Дмитриевская  церковь </a:t>
            </a:r>
            <a:endParaRPr lang="ru-RU" sz="1600" b="1" dirty="0">
              <a:solidFill>
                <a:srgbClr val="7030A0"/>
              </a:solidFill>
            </a:endParaRPr>
          </a:p>
        </p:txBody>
      </p:sp>
      <p:pic>
        <p:nvPicPr>
          <p:cNvPr id="3078" name="Picture 6" descr="C:\Users\User\Desktop\sm6s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68824" y="813287"/>
            <a:ext cx="4152766" cy="2340219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3552092" y="2778369"/>
            <a:ext cx="270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FF00"/>
                </a:solidFill>
              </a:rPr>
              <a:t>Косторезное  училище</a:t>
            </a:r>
            <a:endParaRPr lang="ru-RU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37831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8585" y="224449"/>
            <a:ext cx="10990385" cy="947859"/>
          </a:xfr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rgbClr val="7030A0"/>
                </a:solidFill>
                <a:latin typeface="Arial Black" pitchFamily="34" charset="0"/>
              </a:rPr>
              <a:t>    </a:t>
            </a:r>
            <a:r>
              <a:rPr lang="ru-RU" sz="3600" dirty="0" err="1" smtClean="0">
                <a:solidFill>
                  <a:srgbClr val="7030A0"/>
                </a:solidFill>
                <a:latin typeface="Arial Black" pitchFamily="34" charset="0"/>
              </a:rPr>
              <a:t>Пинежские</a:t>
            </a:r>
            <a:r>
              <a:rPr lang="ru-RU" sz="3600" dirty="0" smtClean="0">
                <a:solidFill>
                  <a:srgbClr val="7030A0"/>
                </a:solidFill>
                <a:latin typeface="Arial Black" pitchFamily="34" charset="0"/>
              </a:rPr>
              <a:t> пещеры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(карстовые пещеры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Пинежья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) –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2700" b="1" dirty="0" smtClean="0"/>
              <a:t>самые большие и многочисленные в Европейской   части России.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6865" y="1356703"/>
            <a:ext cx="5322274" cy="1902314"/>
          </a:xfrm>
          <a:prstGeom prst="flowChartAlternateProcess">
            <a:avLst/>
          </a:prstGeom>
          <a:ln w="28575">
            <a:solidFill>
              <a:srgbClr val="FFFF00"/>
            </a:solidFill>
          </a:ln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>
            <a:normAutofit lnSpcReduction="10000"/>
          </a:bodyPr>
          <a:lstStyle/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2400" dirty="0" smtClean="0">
                <a:latin typeface="+mn-lt"/>
              </a:rPr>
              <a:t>        </a:t>
            </a:r>
            <a:r>
              <a:rPr lang="ru-RU" sz="2400" dirty="0" err="1" smtClean="0">
                <a:latin typeface="+mn-lt"/>
              </a:rPr>
              <a:t>Пи́нежский</a:t>
            </a:r>
            <a:r>
              <a:rPr lang="ru-RU" sz="2400" dirty="0" smtClean="0">
                <a:latin typeface="+mn-lt"/>
              </a:rPr>
              <a:t> </a:t>
            </a:r>
            <a:r>
              <a:rPr lang="ru-RU" sz="2400" dirty="0" err="1" smtClean="0">
                <a:latin typeface="+mn-lt"/>
              </a:rPr>
              <a:t>запове́дник</a:t>
            </a:r>
            <a:r>
              <a:rPr lang="ru-RU" sz="2400" dirty="0" smtClean="0">
                <a:latin typeface="+mn-lt"/>
              </a:rPr>
              <a:t> — особо охраняемая природная  территория федерального значения в </a:t>
            </a:r>
            <a:r>
              <a:rPr lang="ru-RU" sz="2400" dirty="0" err="1" smtClean="0">
                <a:latin typeface="+mn-lt"/>
              </a:rPr>
              <a:t>Пинежском</a:t>
            </a:r>
            <a:r>
              <a:rPr lang="ru-RU" sz="2400" dirty="0" smtClean="0">
                <a:latin typeface="+mn-lt"/>
              </a:rPr>
              <a:t> районе Архангельской области.  Основан 20 августа 1974 года.</a:t>
            </a:r>
            <a:endParaRPr lang="ru-RU" sz="2400" dirty="0">
              <a:latin typeface="+mn-lt"/>
            </a:endParaRPr>
          </a:p>
        </p:txBody>
      </p:sp>
      <p:sp>
        <p:nvSpPr>
          <p:cNvPr id="4" name="Блок-схема: альтернативный процесс 3"/>
          <p:cNvSpPr/>
          <p:nvPr/>
        </p:nvSpPr>
        <p:spPr>
          <a:xfrm>
            <a:off x="6459415" y="4961601"/>
            <a:ext cx="5169877" cy="1328023"/>
          </a:xfrm>
          <a:prstGeom prst="flowChartAlternateProcess">
            <a:avLst/>
          </a:prstGeom>
          <a:ln w="38100">
            <a:solidFill>
              <a:srgbClr val="FFFF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 smtClean="0"/>
              <a:t>         Из 467 пещер Архангельской  области в пределах  </a:t>
            </a:r>
            <a:r>
              <a:rPr lang="ru-RU" sz="2400" b="1" dirty="0" err="1" smtClean="0"/>
              <a:t>Пинежского</a:t>
            </a:r>
            <a:r>
              <a:rPr lang="ru-RU" sz="2400" b="1" dirty="0" smtClean="0"/>
              <a:t> заповедника  находится 91 пещера</a:t>
            </a:r>
            <a:endParaRPr lang="ru-RU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237" y="3389802"/>
            <a:ext cx="4873408" cy="32454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51" name="Picture 3" descr="C:\Users\User\Desktop\vladimir-eremee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94585" y="1322200"/>
            <a:ext cx="5064368" cy="33798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2966052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49275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7030A0"/>
                </a:solidFill>
                <a:latin typeface="Arial Black" pitchFamily="34" charset="0"/>
              </a:rPr>
              <a:t>Города-музеи Каргополь и Сольвычегодск</a:t>
            </a:r>
            <a:endParaRPr lang="ru-RU" sz="3200" dirty="0">
              <a:solidFill>
                <a:srgbClr val="7030A0"/>
              </a:solidFill>
              <a:latin typeface="Arial Black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5846" y="1019907"/>
            <a:ext cx="7596554" cy="1465385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b="1" dirty="0" smtClean="0"/>
              <a:t>Каргополь и Сольвычегодск —</a:t>
            </a:r>
            <a:r>
              <a:rPr lang="ru-RU" dirty="0" smtClean="0"/>
              <a:t>старинные северные города-музеи, сохранившие на своей территории  уникальные памятники архитектуры.</a:t>
            </a:r>
            <a:endParaRPr lang="ru-RU" dirty="0"/>
          </a:p>
        </p:txBody>
      </p:sp>
      <p:pic>
        <p:nvPicPr>
          <p:cNvPr id="2050" name="Picture 2" descr="C:\Users\User\Desktop\000-karmuseu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30615" y="4282050"/>
            <a:ext cx="4550018" cy="2426676"/>
          </a:xfrm>
          <a:prstGeom prst="rect">
            <a:avLst/>
          </a:prstGeom>
          <a:noFill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0311" y="2168178"/>
            <a:ext cx="2447318" cy="1770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 descr="C:\Users\User\Desktop\img42.jpg"/>
          <p:cNvPicPr>
            <a:picLocks noChangeAspect="1" noChangeArrowheads="1"/>
          </p:cNvPicPr>
          <p:nvPr/>
        </p:nvPicPr>
        <p:blipFill>
          <a:blip r:embed="rId4" cstate="print"/>
          <a:srcRect l="3073" t="4097" r="46369" b="48231"/>
          <a:stretch>
            <a:fillRect/>
          </a:stretch>
        </p:blipFill>
        <p:spPr bwMode="auto">
          <a:xfrm>
            <a:off x="234462" y="2508738"/>
            <a:ext cx="4243753" cy="3001108"/>
          </a:xfrm>
          <a:prstGeom prst="rect">
            <a:avLst/>
          </a:prstGeom>
          <a:noFill/>
        </p:spPr>
      </p:pic>
      <p:pic>
        <p:nvPicPr>
          <p:cNvPr id="1026" name="Picture 2" descr="C:\Users\User\Desktop\img4.jpg"/>
          <p:cNvPicPr>
            <a:picLocks noChangeAspect="1" noChangeArrowheads="1"/>
          </p:cNvPicPr>
          <p:nvPr/>
        </p:nvPicPr>
        <p:blipFill>
          <a:blip r:embed="rId5" cstate="print"/>
          <a:srcRect l="995" t="29573" r="41405" b="9059"/>
          <a:stretch>
            <a:fillRect/>
          </a:stretch>
        </p:blipFill>
        <p:spPr bwMode="auto">
          <a:xfrm>
            <a:off x="7280031" y="799336"/>
            <a:ext cx="4372708" cy="3496218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9730154" y="3880339"/>
            <a:ext cx="1922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FF00"/>
                </a:solidFill>
              </a:rPr>
              <a:t>Сольвычегодск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65231" y="2485294"/>
            <a:ext cx="13481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FF00"/>
                </a:solidFill>
              </a:rPr>
              <a:t>Каргополь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807570" y="6307017"/>
            <a:ext cx="13481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FF00"/>
                </a:solidFill>
              </a:rPr>
              <a:t>Каргополь</a:t>
            </a:r>
            <a:endParaRPr lang="ru-RU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18765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karta-arhangelskoj-oblasti.jpg"/>
          <p:cNvPicPr>
            <a:picLocks noChangeAspect="1" noChangeArrowheads="1"/>
          </p:cNvPicPr>
          <p:nvPr/>
        </p:nvPicPr>
        <p:blipFill>
          <a:blip r:embed="rId2" cstate="print"/>
          <a:srcRect l="6601" t="1188" r="7144" b="4005"/>
          <a:stretch>
            <a:fillRect/>
          </a:stretch>
        </p:blipFill>
        <p:spPr bwMode="auto">
          <a:xfrm>
            <a:off x="5697415" y="808892"/>
            <a:ext cx="5849816" cy="52167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Прямоугольник 11"/>
          <p:cNvSpPr/>
          <p:nvPr/>
        </p:nvSpPr>
        <p:spPr>
          <a:xfrm rot="20464770">
            <a:off x="290366" y="1970874"/>
            <a:ext cx="5321329" cy="26776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6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Семь чудес </a:t>
            </a:r>
            <a:r>
              <a:rPr lang="ru-RU" sz="5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Архангельской области</a:t>
            </a:r>
            <a:endParaRPr lang="ru-RU" sz="5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5675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898</TotalTime>
  <Words>413</Words>
  <Application>Microsoft Office PowerPoint</Application>
  <PresentationFormat>Произвольный</PresentationFormat>
  <Paragraphs>50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Проект  «Семь чудес» Архангельской области</vt:lpstr>
      <vt:lpstr>Слайд 2</vt:lpstr>
      <vt:lpstr>Слайд 3</vt:lpstr>
      <vt:lpstr>Слайд 4</vt:lpstr>
      <vt:lpstr>Соловецкий  архипелаг (Соловки) в Белом море   </vt:lpstr>
      <vt:lpstr>Музей  «Малые Корелы»</vt:lpstr>
      <vt:lpstr>Село  Ломоносово</vt:lpstr>
      <vt:lpstr>    Пинежские пещеры (карстовые пещеры Пинежья) – самые большие и многочисленные в Европейской   части России.</vt:lpstr>
      <vt:lpstr>Города-музеи Каргополь и Сольвычегодск</vt:lpstr>
      <vt:lpstr>Слайд 10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Домашний</dc:creator>
  <cp:lastModifiedBy>Перетягина А.В.</cp:lastModifiedBy>
  <cp:revision>132</cp:revision>
  <dcterms:created xsi:type="dcterms:W3CDTF">2017-11-11T12:11:51Z</dcterms:created>
  <dcterms:modified xsi:type="dcterms:W3CDTF">2022-05-24T14:38:23Z</dcterms:modified>
</cp:coreProperties>
</file>